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handoutMasterIdLst>
    <p:handoutMasterId r:id="rId15"/>
  </p:handoutMasterIdLst>
  <p:sldIdLst>
    <p:sldId id="281" r:id="rId5"/>
    <p:sldId id="258" r:id="rId6"/>
    <p:sldId id="260" r:id="rId7"/>
    <p:sldId id="259" r:id="rId8"/>
    <p:sldId id="272" r:id="rId9"/>
    <p:sldId id="282" r:id="rId10"/>
    <p:sldId id="269" r:id="rId11"/>
    <p:sldId id="27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p:scale>
          <a:sx n="69" d="100"/>
          <a:sy n="69" d="100"/>
        </p:scale>
        <p:origin x="504" y="264"/>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11/7/2024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406027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137525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118814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8BFA-2F2F-ACE4-3EBA-D93C355BB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69DBD-803A-2196-79AB-AC97597F1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BF51A4-745D-FEF0-580E-81AF8EF41C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315D18-CD94-5121-E054-719239630DB4}"/>
              </a:ext>
            </a:extLst>
          </p:cNvPr>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363884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4170167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8</a:t>
            </a:fld>
            <a:endParaRPr lang="en-US" dirty="0"/>
          </a:p>
        </p:txBody>
      </p:sp>
    </p:spTree>
    <p:extLst>
      <p:ext uri="{BB962C8B-B14F-4D97-AF65-F5344CB8AC3E}">
        <p14:creationId xmlns:p14="http://schemas.microsoft.com/office/powerpoint/2010/main" val="412817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9</a:t>
            </a:fld>
            <a:endParaRPr lang="en-US" dirty="0"/>
          </a:p>
        </p:txBody>
      </p:sp>
    </p:spTree>
    <p:extLst>
      <p:ext uri="{BB962C8B-B14F-4D97-AF65-F5344CB8AC3E}">
        <p14:creationId xmlns:p14="http://schemas.microsoft.com/office/powerpoint/2010/main" val="3488659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11/7/2024</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11/7/2024</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a:t>Click icon to add picture</a:t>
            </a:r>
            <a:endParaRPr lang="en-US" dirty="0"/>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11/7/2024</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11/7/2024</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11/7/2024</a:t>
            </a:fld>
            <a:endParaRPr lang="en-US"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11/7/2024</a:t>
            </a:fld>
            <a:endParaRPr lang="en-US"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a:t>Click icon to add picture</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11/7/2024</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11/7/2024</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11/7/2024</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11/7/2024</a:t>
            </a:fld>
            <a:endParaRPr lang="en-US"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11/7/2024</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a:t>Click icon to add picture</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11/7/2024</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11/7/2024</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11/7/2024</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11/7/2024</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ctrTitle"/>
          </p:nvPr>
        </p:nvSpPr>
        <p:spPr/>
        <p:txBody>
          <a:bodyPr/>
          <a:lstStyle/>
          <a:p>
            <a:r>
              <a:rPr lang="en-US" dirty="0"/>
              <a:t>Da 251M </a:t>
            </a:r>
            <a:br>
              <a:rPr lang="en-US" dirty="0"/>
            </a:br>
            <a:r>
              <a:rPr lang="en-US" dirty="0"/>
              <a:t>Course PROJECT</a:t>
            </a:r>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dirty="0"/>
          </a:p>
        </p:txBody>
      </p:sp>
    </p:spTree>
    <p:extLst>
      <p:ext uri="{BB962C8B-B14F-4D97-AF65-F5344CB8AC3E}">
        <p14:creationId xmlns:p14="http://schemas.microsoft.com/office/powerpoint/2010/main" val="359702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680327" y="1063416"/>
            <a:ext cx="5393901" cy="539242"/>
          </a:xfrm>
        </p:spPr>
        <p:txBody>
          <a:bodyPr anchor="t"/>
          <a:lstStyle/>
          <a:p>
            <a:pPr algn="ctr"/>
            <a:r>
              <a:rPr lang="en-US" dirty="0"/>
              <a:t>AIM </a:t>
            </a:r>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680328" y="1063415"/>
            <a:ext cx="5415672" cy="3951037"/>
          </a:xfrm>
        </p:spPr>
        <p:txBody>
          <a:bodyPr anchor="b">
            <a:normAutofit/>
          </a:bodyPr>
          <a:lstStyle/>
          <a:p>
            <a:pPr algn="just"/>
            <a:r>
              <a:rPr lang="en-US" dirty="0">
                <a:latin typeface="Aptos Narrow" panose="020B0004020202020204" pitchFamily="34" charset="0"/>
              </a:rPr>
              <a:t>To enhance image quality using a static image processing model that leverages mathematical techniques such as histogram equalization and gamma correction. This model aims to improve clarity, boost texture detail, and minimize noise in images degraded by low illumination and challenging environmental conditions, enabling clearer visual analysis and interpretation</a:t>
            </a:r>
          </a:p>
        </p:txBody>
      </p:sp>
      <p:pic>
        <p:nvPicPr>
          <p:cNvPr id="34" name="Content Placeholder 22" descr="Scientists in lab">
            <a:extLst>
              <a:ext uri="{FF2B5EF4-FFF2-40B4-BE49-F238E27FC236}">
                <a16:creationId xmlns:a16="http://schemas.microsoft.com/office/drawing/2014/main" id="{9E4D4191-282B-E07E-4C6D-AD1D7B7D4713}"/>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rcRect/>
          <a:stretch/>
        </p:blipFill>
        <p:spPr>
          <a:xfrm>
            <a:off x="6411688" y="1063415"/>
            <a:ext cx="3932462" cy="4666185"/>
          </a:xfrm>
        </p:spPr>
      </p:pic>
      <p:sp>
        <p:nvSpPr>
          <p:cNvPr id="7" name="Slide Number Placeholder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1290560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530697"/>
          </a:xfrm>
        </p:spPr>
        <p:txBody>
          <a:bodyPr/>
          <a:lstStyle/>
          <a:p>
            <a:r>
              <a:rPr lang="en-US" dirty="0"/>
              <a:t>Image </a:t>
            </a:r>
            <a:r>
              <a:rPr lang="en-US" dirty="0" err="1"/>
              <a:t>COmponents</a:t>
            </a:r>
            <a:endParaRPr lang="en-US" dirty="0"/>
          </a:p>
        </p:txBody>
      </p:sp>
      <p:sp>
        <p:nvSpPr>
          <p:cNvPr id="6" name="Slide Number Placeholder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
        <p:nvSpPr>
          <p:cNvPr id="4" name="Rectangle 1">
            <a:extLst>
              <a:ext uri="{FF2B5EF4-FFF2-40B4-BE49-F238E27FC236}">
                <a16:creationId xmlns:a16="http://schemas.microsoft.com/office/drawing/2014/main" id="{E412F230-EE91-8281-0CFD-6740222B6670}"/>
              </a:ext>
            </a:extLst>
          </p:cNvPr>
          <p:cNvSpPr>
            <a:spLocks noGrp="1" noChangeArrowheads="1"/>
          </p:cNvSpPr>
          <p:nvPr>
            <p:ph type="body" idx="1"/>
          </p:nvPr>
        </p:nvSpPr>
        <p:spPr bwMode="auto">
          <a:xfrm>
            <a:off x="1155700" y="678426"/>
            <a:ext cx="882491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2">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75000"/>
                  </a:schemeClr>
                </a:solidFill>
                <a:effectLst/>
                <a:latin typeface="Arial" panose="020B0604020202020204" pitchFamily="34" charset="0"/>
              </a:rPr>
              <a:t>Brightness</a:t>
            </a: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Adjusts the overall lightness or darkness of an image,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influencing its visibility in different lighting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75000"/>
                  </a:schemeClr>
                </a:solidFill>
                <a:effectLst/>
                <a:latin typeface="Arial" panose="020B0604020202020204" pitchFamily="34" charset="0"/>
              </a:rPr>
              <a:t>Contrast</a:t>
            </a: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Enhances the difference between light and dark areas in</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an image, helping to highlight details and depth.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75000"/>
                  </a:schemeClr>
                </a:solidFill>
                <a:effectLst/>
                <a:latin typeface="Arial" panose="020B0604020202020204" pitchFamily="34" charset="0"/>
              </a:rPr>
              <a:t>Sharpness</a:t>
            </a: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Refines the clarity of edges and fine details in an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improving its perceived definition.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75000"/>
                  </a:schemeClr>
                </a:solidFill>
                <a:effectLst/>
                <a:latin typeface="Arial" panose="020B0604020202020204" pitchFamily="34" charset="0"/>
              </a:rPr>
              <a:t>Pixel</a:t>
            </a: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The smallest unit of an image, each pixel holds color or intensity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bg2">
                    <a:lumMod val="75000"/>
                  </a:schemeClr>
                </a:solidFill>
                <a:effectLst/>
                <a:latin typeface="Arial" panose="020B0604020202020204" pitchFamily="34" charset="0"/>
              </a:rPr>
              <a:t> information that collectively forms the complete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2">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00583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671255" y="854528"/>
            <a:ext cx="9309359" cy="1653180"/>
          </a:xfrm>
        </p:spPr>
        <p:txBody>
          <a:bodyPr/>
          <a:lstStyle/>
          <a:p>
            <a:r>
              <a:rPr lang="en-US" dirty="0"/>
              <a:t>Primary FOCUS</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671513" y="2754313"/>
            <a:ext cx="9309101" cy="3704853"/>
          </a:xfrm>
        </p:spPr>
        <p:txBody>
          <a:bodyPr>
            <a:normAutofit/>
          </a:bodyPr>
          <a:lstStyle/>
          <a:p>
            <a:r>
              <a:rPr lang="en-US" sz="2400" dirty="0"/>
              <a:t>We have primarily focused on enhancing the </a:t>
            </a:r>
            <a:r>
              <a:rPr lang="en-US" sz="2400" b="1" dirty="0"/>
              <a:t>contrast</a:t>
            </a:r>
            <a:r>
              <a:rPr lang="en-US" sz="2400" dirty="0"/>
              <a:t> of the image by applying </a:t>
            </a:r>
            <a:r>
              <a:rPr lang="en-US" sz="2400" b="1" dirty="0"/>
              <a:t>gamma correction</a:t>
            </a:r>
            <a:r>
              <a:rPr lang="en-US" sz="2400" dirty="0"/>
              <a:t> and </a:t>
            </a:r>
            <a:r>
              <a:rPr lang="en-US" sz="2400" b="1" dirty="0"/>
              <a:t>histogram equalization</a:t>
            </a:r>
            <a:r>
              <a:rPr lang="en-US" sz="2400" dirty="0"/>
              <a:t> methods. These techniques help in adjusting the image’s brightness distribution and improving the visibility of details, particularly in low-light and high-contrast scenes</a:t>
            </a: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15416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D80E-2E71-4650-BCBE-0E1CF3231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3CBD3-2E4D-00C9-D3CA-52F1C8A3F93F}"/>
              </a:ext>
            </a:extLst>
          </p:cNvPr>
          <p:cNvSpPr>
            <a:spLocks noGrp="1"/>
          </p:cNvSpPr>
          <p:nvPr>
            <p:ph type="title"/>
          </p:nvPr>
        </p:nvSpPr>
        <p:spPr>
          <a:xfrm>
            <a:off x="1155700" y="90402"/>
            <a:ext cx="11023041" cy="1178339"/>
          </a:xfrm>
        </p:spPr>
        <p:txBody>
          <a:bodyPr/>
          <a:lstStyle/>
          <a:p>
            <a:r>
              <a:rPr lang="en-IN" sz="5400" dirty="0"/>
              <a:t>Histogram Equalization</a:t>
            </a:r>
            <a:endParaRPr lang="en-US" sz="5400" dirty="0"/>
          </a:p>
        </p:txBody>
      </p:sp>
      <p:sp>
        <p:nvSpPr>
          <p:cNvPr id="6" name="Slide Number Placeholder 5">
            <a:extLst>
              <a:ext uri="{FF2B5EF4-FFF2-40B4-BE49-F238E27FC236}">
                <a16:creationId xmlns:a16="http://schemas.microsoft.com/office/drawing/2014/main" id="{A3B41EBB-6EB1-F0E9-7645-3B1B5686DEA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5</a:t>
            </a:fld>
            <a:endParaRPr lang="en-US" dirty="0"/>
          </a:p>
        </p:txBody>
      </p:sp>
      <p:sp>
        <p:nvSpPr>
          <p:cNvPr id="4" name="Rectangle 1">
            <a:extLst>
              <a:ext uri="{FF2B5EF4-FFF2-40B4-BE49-F238E27FC236}">
                <a16:creationId xmlns:a16="http://schemas.microsoft.com/office/drawing/2014/main" id="{4C75C530-8004-354E-340F-2E9BF3EC1D2B}"/>
              </a:ext>
            </a:extLst>
          </p:cNvPr>
          <p:cNvSpPr>
            <a:spLocks noGrp="1" noChangeArrowheads="1"/>
          </p:cNvSpPr>
          <p:nvPr>
            <p:ph type="body" idx="1"/>
          </p:nvPr>
        </p:nvSpPr>
        <p:spPr bwMode="auto">
          <a:xfrm>
            <a:off x="331596" y="1474068"/>
            <a:ext cx="10779089" cy="477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solidFill>
                <a:effectLst/>
                <a:latin typeface="Arial" panose="020B0604020202020204" pitchFamily="34" charset="0"/>
              </a:rPr>
              <a:t>Objective</a:t>
            </a:r>
            <a:r>
              <a:rPr kumimoji="0" lang="en-US" altLang="en-US" sz="2400" b="0" i="0" u="none" strike="noStrike" cap="none" normalizeH="0" baseline="0" dirty="0">
                <a:ln>
                  <a:noFill/>
                </a:ln>
                <a:solidFill>
                  <a:schemeClr val="bg2"/>
                </a:solidFill>
                <a:effectLst/>
                <a:latin typeface="Arial" panose="020B0604020202020204" pitchFamily="34" charset="0"/>
              </a:rPr>
              <a:t>: Redistribute pixel intensities to enhance contrast.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solidFill>
                <a:effectLst/>
                <a:latin typeface="Arial" panose="020B0604020202020204" pitchFamily="34" charset="0"/>
              </a:rPr>
              <a:t>Process</a:t>
            </a:r>
            <a:r>
              <a:rPr kumimoji="0" lang="en-US" altLang="en-US" sz="2400" b="0" i="0" u="none" strike="noStrike" cap="none" normalizeH="0" baseline="0" dirty="0">
                <a:ln>
                  <a:noFill/>
                </a:ln>
                <a:solidFill>
                  <a:schemeClr val="bg2"/>
                </a:solidFill>
                <a:effectLst/>
                <a:latin typeface="Arial" panose="020B0604020202020204" pitchFamily="34" charset="0"/>
              </a:rPr>
              <a:t>: Uses the cumulative distribution function (CDF) of pixel intensities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bg2"/>
                </a:solidFill>
                <a:effectLst/>
                <a:latin typeface="Arial" panose="020B0604020202020204" pitchFamily="34" charset="0"/>
              </a:rPr>
              <a:t> map original intensities to a new, equalized distribution.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400" cap="none"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400" cap="none"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400" cap="none"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400" cap="none"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400" cap="none"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solidFill>
                <a:effectLst/>
                <a:latin typeface="Arial" panose="020B0604020202020204" pitchFamily="34" charset="0"/>
              </a:rPr>
              <a:t>Effect</a:t>
            </a:r>
            <a:r>
              <a:rPr kumimoji="0" lang="en-US" altLang="en-US" sz="2400" b="0" i="0" u="none" strike="noStrike" cap="none" normalizeH="0" baseline="0" dirty="0">
                <a:ln>
                  <a:noFill/>
                </a:ln>
                <a:solidFill>
                  <a:schemeClr val="bg2"/>
                </a:solidFill>
                <a:effectLst/>
                <a:latin typeface="Arial" panose="020B0604020202020204" pitchFamily="34" charset="0"/>
              </a:rPr>
              <a:t>: Spreads out frequently occurring intensities, making details in darker</a:t>
            </a:r>
          </a:p>
          <a:p>
            <a:pPr marL="0" marR="0" lvl="0" indent="0" algn="l" defTabSz="914400" rtl="0" eaLnBrk="0" fontAlgn="base" latinLnBrk="0" hangingPunct="0">
              <a:lnSpc>
                <a:spcPct val="100000"/>
              </a:lnSpc>
              <a:spcBef>
                <a:spcPct val="0"/>
              </a:spcBef>
              <a:spcAft>
                <a:spcPct val="0"/>
              </a:spcAft>
              <a:buClrTx/>
              <a:buSzTx/>
              <a:tabLst/>
            </a:pPr>
            <a:r>
              <a:rPr lang="en-US" altLang="en-US" sz="2400" cap="none" dirty="0">
                <a:solidFill>
                  <a:schemeClr val="bg2"/>
                </a:solidFill>
                <a:latin typeface="Arial" panose="020B0604020202020204" pitchFamily="34" charset="0"/>
              </a:rPr>
              <a:t> </a:t>
            </a:r>
            <a:r>
              <a:rPr kumimoji="0" lang="en-US" altLang="en-US" sz="2400" b="0" i="0" u="none" strike="noStrike" cap="none" normalizeH="0" baseline="0" dirty="0">
                <a:ln>
                  <a:noFill/>
                </a:ln>
                <a:solidFill>
                  <a:schemeClr val="bg2"/>
                </a:solidFill>
                <a:effectLst/>
                <a:latin typeface="Arial" panose="020B0604020202020204" pitchFamily="34" charset="0"/>
              </a:rPr>
              <a:t>or brighter regions more visible. </a:t>
            </a:r>
          </a:p>
        </p:txBody>
      </p:sp>
      <p:pic>
        <p:nvPicPr>
          <p:cNvPr id="7" name="Picture 6">
            <a:extLst>
              <a:ext uri="{FF2B5EF4-FFF2-40B4-BE49-F238E27FC236}">
                <a16:creationId xmlns:a16="http://schemas.microsoft.com/office/drawing/2014/main" id="{A9D2678E-36DE-231B-4F6D-A689B53C3F27}"/>
              </a:ext>
            </a:extLst>
          </p:cNvPr>
          <p:cNvPicPr>
            <a:picLocks noChangeAspect="1"/>
          </p:cNvPicPr>
          <p:nvPr/>
        </p:nvPicPr>
        <p:blipFill>
          <a:blip r:embed="rId3"/>
          <a:stretch>
            <a:fillRect/>
          </a:stretch>
        </p:blipFill>
        <p:spPr>
          <a:xfrm>
            <a:off x="1051436" y="3402905"/>
            <a:ext cx="2796782" cy="922100"/>
          </a:xfrm>
          <a:prstGeom prst="rect">
            <a:avLst/>
          </a:prstGeom>
        </p:spPr>
      </p:pic>
      <p:pic>
        <p:nvPicPr>
          <p:cNvPr id="10" name="Picture 9">
            <a:extLst>
              <a:ext uri="{FF2B5EF4-FFF2-40B4-BE49-F238E27FC236}">
                <a16:creationId xmlns:a16="http://schemas.microsoft.com/office/drawing/2014/main" id="{867060CF-4962-C634-AF10-C614A4F1583F}"/>
              </a:ext>
            </a:extLst>
          </p:cNvPr>
          <p:cNvPicPr>
            <a:picLocks noChangeAspect="1"/>
          </p:cNvPicPr>
          <p:nvPr/>
        </p:nvPicPr>
        <p:blipFill>
          <a:blip r:embed="rId4"/>
          <a:stretch>
            <a:fillRect/>
          </a:stretch>
        </p:blipFill>
        <p:spPr>
          <a:xfrm>
            <a:off x="6096000" y="2608101"/>
            <a:ext cx="3672590" cy="2511707"/>
          </a:xfrm>
          <a:prstGeom prst="rect">
            <a:avLst/>
          </a:prstGeom>
        </p:spPr>
      </p:pic>
    </p:spTree>
    <p:extLst>
      <p:ext uri="{BB962C8B-B14F-4D97-AF65-F5344CB8AC3E}">
        <p14:creationId xmlns:p14="http://schemas.microsoft.com/office/powerpoint/2010/main" val="121813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6C9C-0826-93AA-5957-AD547B8D8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CBA83-2ADD-D80D-5D46-FB4D00C788F7}"/>
              </a:ext>
            </a:extLst>
          </p:cNvPr>
          <p:cNvSpPr>
            <a:spLocks noGrp="1"/>
          </p:cNvSpPr>
          <p:nvPr>
            <p:ph type="title"/>
          </p:nvPr>
        </p:nvSpPr>
        <p:spPr>
          <a:xfrm>
            <a:off x="584479" y="90093"/>
            <a:ext cx="11023041" cy="1178339"/>
          </a:xfrm>
        </p:spPr>
        <p:txBody>
          <a:bodyPr/>
          <a:lstStyle/>
          <a:p>
            <a:pPr algn="ctr"/>
            <a:r>
              <a:rPr lang="en-IN" sz="5400" dirty="0"/>
              <a:t>Gamma Correction</a:t>
            </a:r>
            <a:endParaRPr lang="en-US" sz="19900" dirty="0"/>
          </a:p>
        </p:txBody>
      </p:sp>
      <p:sp>
        <p:nvSpPr>
          <p:cNvPr id="6" name="Slide Number Placeholder 5">
            <a:extLst>
              <a:ext uri="{FF2B5EF4-FFF2-40B4-BE49-F238E27FC236}">
                <a16:creationId xmlns:a16="http://schemas.microsoft.com/office/drawing/2014/main" id="{2CB8001F-0F3B-6FF0-1045-F66576693564}"/>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6</a:t>
            </a:fld>
            <a:endParaRPr lang="en-US" dirty="0"/>
          </a:p>
        </p:txBody>
      </p:sp>
      <p:sp>
        <p:nvSpPr>
          <p:cNvPr id="3" name="TextBox 2">
            <a:extLst>
              <a:ext uri="{FF2B5EF4-FFF2-40B4-BE49-F238E27FC236}">
                <a16:creationId xmlns:a16="http://schemas.microsoft.com/office/drawing/2014/main" id="{CAEC3B5A-48CB-410E-5C6C-12478D3C5FF5}"/>
              </a:ext>
            </a:extLst>
          </p:cNvPr>
          <p:cNvSpPr txBox="1"/>
          <p:nvPr/>
        </p:nvSpPr>
        <p:spPr>
          <a:xfrm>
            <a:off x="584479" y="1268432"/>
            <a:ext cx="10376746"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Objective</a:t>
            </a:r>
            <a:r>
              <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 Adjusts the brightness of an image non-linearly.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Process</a:t>
            </a:r>
            <a:r>
              <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 Applies a gamma value γ to control brightness, especially useful for handling    shadows and highlights.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2"/>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2"/>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2"/>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2"/>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solidFill>
                  <a:schemeClr val="bg2"/>
                </a:solidFill>
                <a:latin typeface="Arial" panose="020B0604020202020204" pitchFamily="34" charset="0"/>
                <a:cs typeface="Arial" panose="020B0604020202020204" pitchFamily="34" charset="0"/>
              </a:rPr>
              <a:t>Effect</a:t>
            </a:r>
            <a:r>
              <a:rPr lang="en-US" dirty="0">
                <a:solidFill>
                  <a:schemeClr val="bg2"/>
                </a:solidFill>
                <a:latin typeface="Arial" panose="020B0604020202020204" pitchFamily="34" charset="0"/>
                <a:cs typeface="Arial" panose="020B0604020202020204" pitchFamily="34" charset="0"/>
              </a:rPr>
              <a:t>: Enhances contrast by brightening shadows or dimming highlights, achieving a more balanced image.</a:t>
            </a:r>
            <a:endParaRPr kumimoji="0" lang="en-US" alt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3EAA5F9-7887-243F-45EF-9BF2FDB12562}"/>
              </a:ext>
            </a:extLst>
          </p:cNvPr>
          <p:cNvPicPr>
            <a:picLocks noChangeAspect="1"/>
          </p:cNvPicPr>
          <p:nvPr/>
        </p:nvPicPr>
        <p:blipFill>
          <a:blip r:embed="rId3"/>
          <a:stretch>
            <a:fillRect/>
          </a:stretch>
        </p:blipFill>
        <p:spPr>
          <a:xfrm>
            <a:off x="2458189" y="2468761"/>
            <a:ext cx="6248942" cy="1950889"/>
          </a:xfrm>
          <a:prstGeom prst="rect">
            <a:avLst/>
          </a:prstGeom>
          <a:ln>
            <a:solidFill>
              <a:schemeClr val="accent5">
                <a:lumMod val="75000"/>
              </a:schemeClr>
            </a:solidFill>
          </a:ln>
        </p:spPr>
      </p:pic>
    </p:spTree>
    <p:extLst>
      <p:ext uri="{BB962C8B-B14F-4D97-AF65-F5344CB8AC3E}">
        <p14:creationId xmlns:p14="http://schemas.microsoft.com/office/powerpoint/2010/main" val="121948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9E38-3615-DD21-D879-4BC30ED5ED70}"/>
              </a:ext>
            </a:extLst>
          </p:cNvPr>
          <p:cNvSpPr>
            <a:spLocks noGrp="1"/>
          </p:cNvSpPr>
          <p:nvPr>
            <p:ph type="title"/>
          </p:nvPr>
        </p:nvSpPr>
        <p:spPr>
          <a:xfrm>
            <a:off x="646111" y="295729"/>
            <a:ext cx="10238392" cy="919613"/>
          </a:xfrm>
        </p:spPr>
        <p:txBody>
          <a:bodyPr/>
          <a:lstStyle/>
          <a:p>
            <a:r>
              <a:rPr lang="en-US" dirty="0"/>
              <a:t>RESULTS:</a:t>
            </a:r>
          </a:p>
        </p:txBody>
      </p:sp>
      <p:sp>
        <p:nvSpPr>
          <p:cNvPr id="5" name="Slide Number Placeholder 4">
            <a:extLst>
              <a:ext uri="{FF2B5EF4-FFF2-40B4-BE49-F238E27FC236}">
                <a16:creationId xmlns:a16="http://schemas.microsoft.com/office/drawing/2014/main" id="{2A869FCB-E9CF-1E14-F4ED-22D7E85C9C30}"/>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7</a:t>
            </a:fld>
            <a:endParaRPr lang="en-US" dirty="0"/>
          </a:p>
        </p:txBody>
      </p:sp>
      <p:pic>
        <p:nvPicPr>
          <p:cNvPr id="10" name="Picture 9">
            <a:extLst>
              <a:ext uri="{FF2B5EF4-FFF2-40B4-BE49-F238E27FC236}">
                <a16:creationId xmlns:a16="http://schemas.microsoft.com/office/drawing/2014/main" id="{A569E67D-172A-E6A7-C2FE-CBA47722B729}"/>
              </a:ext>
            </a:extLst>
          </p:cNvPr>
          <p:cNvPicPr>
            <a:picLocks noChangeAspect="1"/>
          </p:cNvPicPr>
          <p:nvPr/>
        </p:nvPicPr>
        <p:blipFill>
          <a:blip r:embed="rId3"/>
          <a:stretch>
            <a:fillRect/>
          </a:stretch>
        </p:blipFill>
        <p:spPr>
          <a:xfrm>
            <a:off x="1195977" y="1215342"/>
            <a:ext cx="9138660" cy="2003131"/>
          </a:xfrm>
          <a:prstGeom prst="rect">
            <a:avLst/>
          </a:prstGeom>
        </p:spPr>
      </p:pic>
      <p:pic>
        <p:nvPicPr>
          <p:cNvPr id="12" name="Picture 11">
            <a:extLst>
              <a:ext uri="{FF2B5EF4-FFF2-40B4-BE49-F238E27FC236}">
                <a16:creationId xmlns:a16="http://schemas.microsoft.com/office/drawing/2014/main" id="{C17F48D9-9AF6-F9D0-97BE-85EF1FD6B3D7}"/>
              </a:ext>
            </a:extLst>
          </p:cNvPr>
          <p:cNvPicPr>
            <a:picLocks noChangeAspect="1"/>
          </p:cNvPicPr>
          <p:nvPr/>
        </p:nvPicPr>
        <p:blipFill>
          <a:blip r:embed="rId4"/>
          <a:stretch>
            <a:fillRect/>
          </a:stretch>
        </p:blipFill>
        <p:spPr>
          <a:xfrm>
            <a:off x="1195977" y="3691769"/>
            <a:ext cx="9115811" cy="2003131"/>
          </a:xfrm>
          <a:prstGeom prst="rect">
            <a:avLst/>
          </a:prstGeom>
        </p:spPr>
      </p:pic>
    </p:spTree>
    <p:extLst>
      <p:ext uri="{BB962C8B-B14F-4D97-AF65-F5344CB8AC3E}">
        <p14:creationId xmlns:p14="http://schemas.microsoft.com/office/powerpoint/2010/main" val="297815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D489F-7A02-614F-57D0-D19C09020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FB2E7-E93C-B5DC-1DAA-3768E2A7B824}"/>
              </a:ext>
            </a:extLst>
          </p:cNvPr>
          <p:cNvSpPr>
            <a:spLocks noGrp="1"/>
          </p:cNvSpPr>
          <p:nvPr>
            <p:ph type="title"/>
          </p:nvPr>
        </p:nvSpPr>
        <p:spPr>
          <a:xfrm>
            <a:off x="646111" y="601662"/>
            <a:ext cx="10225089" cy="1251585"/>
          </a:xfrm>
        </p:spPr>
        <p:txBody>
          <a:bodyPr/>
          <a:lstStyle/>
          <a:p>
            <a:r>
              <a:rPr lang="en-US" dirty="0"/>
              <a:t>CONCLUSION</a:t>
            </a:r>
          </a:p>
        </p:txBody>
      </p:sp>
      <p:sp>
        <p:nvSpPr>
          <p:cNvPr id="7" name="Slide Number Placeholder 6">
            <a:extLst>
              <a:ext uri="{FF2B5EF4-FFF2-40B4-BE49-F238E27FC236}">
                <a16:creationId xmlns:a16="http://schemas.microsoft.com/office/drawing/2014/main" id="{6A2F174D-4B30-D82C-B928-ACA65E6DCAC7}"/>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8</a:t>
            </a:fld>
            <a:endParaRPr lang="en-US" dirty="0"/>
          </a:p>
        </p:txBody>
      </p:sp>
      <p:sp>
        <p:nvSpPr>
          <p:cNvPr id="4" name="Rectangle 1">
            <a:extLst>
              <a:ext uri="{FF2B5EF4-FFF2-40B4-BE49-F238E27FC236}">
                <a16:creationId xmlns:a16="http://schemas.microsoft.com/office/drawing/2014/main" id="{A087D0A0-7D8E-5B19-84BD-919A95A26BC0}"/>
              </a:ext>
            </a:extLst>
          </p:cNvPr>
          <p:cNvSpPr>
            <a:spLocks noGrp="1" noChangeArrowheads="1"/>
          </p:cNvSpPr>
          <p:nvPr>
            <p:ph sz="half" idx="2"/>
          </p:nvPr>
        </p:nvSpPr>
        <p:spPr bwMode="auto">
          <a:xfrm>
            <a:off x="646111" y="2271187"/>
            <a:ext cx="943459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Arial" panose="020B0604020202020204" pitchFamily="34" charset="0"/>
              </a:rPr>
              <a:t>Gamma Correction:</a:t>
            </a:r>
            <a:r>
              <a:rPr kumimoji="0" lang="en-US" altLang="en-US" sz="2000" b="0" i="0" u="none" strike="noStrike" cap="none" normalizeH="0" baseline="0" dirty="0">
                <a:ln>
                  <a:noFill/>
                </a:ln>
                <a:effectLst/>
                <a:latin typeface="Arial" panose="020B0604020202020204" pitchFamily="34" charset="0"/>
              </a:rPr>
              <a:t> This method adjusts the image brightness non-linearly,</a:t>
            </a:r>
            <a:r>
              <a:rPr lang="en-US" altLang="en-US" sz="2000" dirty="0">
                <a:latin typeface="Arial" panose="020B0604020202020204" pitchFamily="34" charset="0"/>
              </a:rPr>
              <a:t> </a:t>
            </a:r>
            <a:r>
              <a:rPr kumimoji="0" lang="en-US" altLang="en-US" sz="2000" b="0" i="0" u="none" strike="noStrike" cap="none" normalizeH="0" baseline="0" dirty="0">
                <a:ln>
                  <a:noFill/>
                </a:ln>
                <a:effectLst/>
                <a:latin typeface="Arial" panose="020B0604020202020204" pitchFamily="34" charset="0"/>
              </a:rPr>
              <a:t>which can enhance details in darker regions without overexposing brighter areas. However,</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Arial" panose="020B0604020202020204" pitchFamily="34" charset="0"/>
              </a:rPr>
              <a:t> the results may vary depending on the gamma value chosen, and fine-tuning is often required. In this case, Gamma Correction moderately brightens the image, revealing some details in the darker regions while maintaining the overall tonal balance.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Arial" panose="020B0604020202020204" pitchFamily="34" charset="0"/>
              </a:rPr>
              <a:t>Histogram Equalization:</a:t>
            </a:r>
            <a:r>
              <a:rPr kumimoji="0" lang="en-US" altLang="en-US" sz="2000" b="0" i="0" u="none" strike="noStrike" cap="none" normalizeH="0" baseline="0" dirty="0">
                <a:ln>
                  <a:noFill/>
                </a:ln>
                <a:effectLst/>
                <a:latin typeface="Arial" panose="020B0604020202020204" pitchFamily="34" charset="0"/>
              </a:rPr>
              <a:t> This technique redistributes the pixel intensity values, enhancing contrast throughout the image. It improves visibility in both light and dark areas, making details more pronounced. In the image shown, Histogram Equalization effectively enhances contrast, making facial features and textures more distinguishable compared to the original and gamma-corrected versions</a:t>
            </a:r>
          </a:p>
        </p:txBody>
      </p:sp>
    </p:spTree>
    <p:extLst>
      <p:ext uri="{BB962C8B-B14F-4D97-AF65-F5344CB8AC3E}">
        <p14:creationId xmlns:p14="http://schemas.microsoft.com/office/powerpoint/2010/main" val="119930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5883731" y="876301"/>
            <a:ext cx="4949368" cy="3371850"/>
          </a:xfrm>
        </p:spPr>
        <p:txBody>
          <a:bodyPr>
            <a:normAutofit/>
          </a:bodyPr>
          <a:lstStyle/>
          <a:p>
            <a:r>
              <a:rPr lang="en-US" dirty="0"/>
              <a:t>Thank you</a:t>
            </a:r>
          </a:p>
        </p:txBody>
      </p:sp>
      <p:sp>
        <p:nvSpPr>
          <p:cNvPr id="13" name="Text Placeholder 12">
            <a:extLst>
              <a:ext uri="{FF2B5EF4-FFF2-40B4-BE49-F238E27FC236}">
                <a16:creationId xmlns:a16="http://schemas.microsoft.com/office/drawing/2014/main" id="{640BC280-7B2C-E474-AD18-9551060CF20B}"/>
              </a:ext>
            </a:extLst>
          </p:cNvPr>
          <p:cNvSpPr>
            <a:spLocks noGrp="1"/>
          </p:cNvSpPr>
          <p:nvPr>
            <p:ph type="subTitle" idx="1"/>
          </p:nvPr>
        </p:nvSpPr>
        <p:spPr>
          <a:xfrm>
            <a:off x="5883732" y="4095751"/>
            <a:ext cx="4949366" cy="1993900"/>
          </a:xfrm>
        </p:spPr>
        <p:txBody>
          <a:bodyPr/>
          <a:lstStyle/>
          <a:p>
            <a:r>
              <a:rPr lang="en-US" dirty="0"/>
              <a:t>Kanav Bansal 230123029</a:t>
            </a:r>
          </a:p>
          <a:p>
            <a:r>
              <a:rPr lang="en-US" dirty="0"/>
              <a:t>AADI Poddar 230123001</a:t>
            </a:r>
          </a:p>
          <a:p>
            <a:r>
              <a:rPr lang="en-US" dirty="0" err="1"/>
              <a:t>Khushhal</a:t>
            </a:r>
            <a:r>
              <a:rPr lang="en-US" dirty="0"/>
              <a:t> Bansal 230123031</a:t>
            </a:r>
          </a:p>
          <a:p>
            <a:r>
              <a:rPr lang="en-US" dirty="0"/>
              <a:t>PRATIK RANJAN 230123046</a:t>
            </a:r>
          </a:p>
        </p:txBody>
      </p:sp>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9</a:t>
            </a:fld>
            <a:endParaRPr lang="en-US" dirty="0"/>
          </a:p>
        </p:txBody>
      </p:sp>
    </p:spTree>
    <p:extLst>
      <p:ext uri="{BB962C8B-B14F-4D97-AF65-F5344CB8AC3E}">
        <p14:creationId xmlns:p14="http://schemas.microsoft.com/office/powerpoint/2010/main" val="1571737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B3ADB7-DE74-4AAA-B54E-3DA3F0193F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F9574-7A06-4C8D-A3A0-6246119CBA90}">
  <ds:schemaRefs>
    <ds:schemaRef ds:uri="http://schemas.microsoft.com/sharepoint/v3/contenttype/forms"/>
  </ds:schemaRefs>
</ds:datastoreItem>
</file>

<file path=customXml/itemProps3.xml><?xml version="1.0" encoding="utf-8"?>
<ds:datastoreItem xmlns:ds="http://schemas.openxmlformats.org/officeDocument/2006/customXml" ds:itemID="{9CFA53FE-7FFB-4B01-8329-4A11334925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Fission presentation</Template>
  <TotalTime>311</TotalTime>
  <Words>454</Words>
  <Application>Microsoft Office PowerPoint</Application>
  <PresentationFormat>Widescreen</PresentationFormat>
  <Paragraphs>70</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Aptos Narrow</vt:lpstr>
      <vt:lpstr>Arial</vt:lpstr>
      <vt:lpstr>Biome</vt:lpstr>
      <vt:lpstr>Calibri</vt:lpstr>
      <vt:lpstr>Century Gothic</vt:lpstr>
      <vt:lpstr>Wingdings 3</vt:lpstr>
      <vt:lpstr>Ion</vt:lpstr>
      <vt:lpstr>Da 251M  Course PROJECT</vt:lpstr>
      <vt:lpstr>AIM </vt:lpstr>
      <vt:lpstr>Image COmponents</vt:lpstr>
      <vt:lpstr>Primary FOCUS</vt:lpstr>
      <vt:lpstr>Histogram Equalization</vt:lpstr>
      <vt:lpstr>Gamma Correction</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Kanav Bansal</dc:creator>
  <cp:lastModifiedBy>Kanav Bansal</cp:lastModifiedBy>
  <cp:revision>1</cp:revision>
  <dcterms:created xsi:type="dcterms:W3CDTF">2024-11-07T12:31:09Z</dcterms:created>
  <dcterms:modified xsi:type="dcterms:W3CDTF">2024-11-07T17:42:20Z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